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397" r:id="rId1"/>
  </p:sldMasterIdLst>
  <p:notesMasterIdLst>
    <p:notesMasterId r:id="rId3"/>
  </p:notesMasterIdLst>
  <p:handoutMasterIdLst>
    <p:handoutMasterId r:id="rId4"/>
  </p:handoutMasterIdLst>
  <p:sldIdLst>
    <p:sldId id="438" r:id="rId2"/>
  </p:sldIdLst>
  <p:sldSz cx="9361488" cy="6480175"/>
  <p:notesSz cx="10234613" cy="7099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900" b="1" kern="1200">
        <a:solidFill>
          <a:srgbClr val="333399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900" b="1" kern="1200">
        <a:solidFill>
          <a:srgbClr val="333399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900" b="1" kern="1200">
        <a:solidFill>
          <a:srgbClr val="333399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900" b="1" kern="1200">
        <a:solidFill>
          <a:srgbClr val="333399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900" b="1" kern="1200">
        <a:solidFill>
          <a:srgbClr val="3333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900" b="1" kern="1200">
        <a:solidFill>
          <a:srgbClr val="3333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900" b="1" kern="1200">
        <a:solidFill>
          <a:srgbClr val="3333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900" b="1" kern="1200">
        <a:solidFill>
          <a:srgbClr val="3333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900" b="1" kern="1200">
        <a:solidFill>
          <a:srgbClr val="333399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82" autoAdjust="0"/>
    <p:restoredTop sz="94681" autoAdjust="0"/>
  </p:normalViewPr>
  <p:slideViewPr>
    <p:cSldViewPr>
      <p:cViewPr>
        <p:scale>
          <a:sx n="120" d="100"/>
          <a:sy n="120" d="100"/>
        </p:scale>
        <p:origin x="-186" y="-6"/>
      </p:cViewPr>
      <p:guideLst>
        <p:guide orient="horz" pos="136"/>
        <p:guide orient="horz" pos="816"/>
        <p:guide orient="horz" pos="2948"/>
        <p:guide orient="horz" pos="2994"/>
        <p:guide orient="horz" pos="3220"/>
        <p:guide orient="horz" pos="3493"/>
        <p:guide orient="horz" pos="3538"/>
        <p:guide orient="horz" pos="3765"/>
        <p:guide orient="horz" pos="3991"/>
        <p:guide orient="horz" pos="590"/>
        <p:guide pos="90"/>
        <p:guide pos="2903"/>
        <p:guide pos="2948"/>
        <p:guide pos="1451"/>
        <p:guide pos="4354"/>
        <p:guide pos="4445"/>
        <p:guide pos="58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-828" y="-96"/>
      </p:cViewPr>
      <p:guideLst>
        <p:guide orient="horz" pos="2236"/>
        <p:guide pos="322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599" cy="354799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797377" y="1"/>
            <a:ext cx="4435599" cy="354799"/>
          </a:xfrm>
          <a:prstGeom prst="rect">
            <a:avLst/>
          </a:prstGeom>
        </p:spPr>
        <p:txBody>
          <a:bodyPr vert="horz" lIns="95546" tIns="47773" rIns="95546" bIns="47773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B5D95BC-ED96-4B73-9717-75C21DCDD25C}" type="datetimeFigureOut">
              <a:rPr lang="de-DE"/>
              <a:pPr>
                <a:defRPr/>
              </a:pPr>
              <a:t>19.06.2017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6742844"/>
            <a:ext cx="4435599" cy="354799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797377" y="6742844"/>
            <a:ext cx="4435599" cy="354799"/>
          </a:xfrm>
          <a:prstGeom prst="rect">
            <a:avLst/>
          </a:prstGeom>
        </p:spPr>
        <p:txBody>
          <a:bodyPr vert="horz" lIns="95546" tIns="47773" rIns="95546" bIns="47773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68BDD52-1D77-4618-86CB-F2FCFD7E03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0806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599" cy="39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31" tIns="47815" rIns="95631" bIns="47815" numCol="1" anchor="t" anchorCtr="0" compatLnSpc="1">
            <a:prstTxWarp prst="textNoShape">
              <a:avLst/>
            </a:prstTxWarp>
          </a:bodyPr>
          <a:lstStyle>
            <a:lvl1pPr defTabSz="957114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9015" y="0"/>
            <a:ext cx="4435599" cy="394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31" tIns="47815" rIns="95631" bIns="47815" numCol="1" anchor="t" anchorCtr="0" compatLnSpc="1">
            <a:prstTxWarp prst="textNoShape">
              <a:avLst/>
            </a:prstTxWarp>
          </a:bodyPr>
          <a:lstStyle>
            <a:lvl1pPr algn="r" defTabSz="957114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81350" y="552450"/>
            <a:ext cx="3871913" cy="26812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65052" y="3390488"/>
            <a:ext cx="7504510" cy="3156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31" tIns="47815" rIns="95631" bIns="47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Formate des Vorlagentextes zu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06369"/>
            <a:ext cx="4435599" cy="39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31" tIns="47815" rIns="95631" bIns="47815" numCol="1" anchor="b" anchorCtr="0" compatLnSpc="1">
            <a:prstTxWarp prst="textNoShape">
              <a:avLst/>
            </a:prstTxWarp>
          </a:bodyPr>
          <a:lstStyle>
            <a:lvl1pPr defTabSz="957114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9015" y="6706369"/>
            <a:ext cx="4435599" cy="39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31" tIns="47815" rIns="95631" bIns="47815" numCol="1" anchor="b" anchorCtr="0" compatLnSpc="1">
            <a:prstTxWarp prst="textNoShape">
              <a:avLst/>
            </a:prstTxWarp>
          </a:bodyPr>
          <a:lstStyle>
            <a:lvl1pPr algn="r" defTabSz="957114"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EB29970D-82BB-4E0B-AEE7-B13936FFF8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98176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/>
          <p:cNvSpPr>
            <a:spLocks noGrp="1"/>
          </p:cNvSpPr>
          <p:nvPr>
            <p:ph type="pic" sz="quarter" idx="10"/>
          </p:nvPr>
        </p:nvSpPr>
        <p:spPr>
          <a:xfrm>
            <a:off x="142875" y="936625"/>
            <a:ext cx="4465638" cy="273526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1"/>
          </p:nvPr>
        </p:nvSpPr>
        <p:spPr>
          <a:xfrm>
            <a:off x="142875" y="3816350"/>
            <a:ext cx="2160588" cy="2519363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1" name="Bildplatzhalter 9"/>
          <p:cNvSpPr>
            <a:spLocks noGrp="1"/>
          </p:cNvSpPr>
          <p:nvPr>
            <p:ph type="pic" sz="quarter" idx="12"/>
          </p:nvPr>
        </p:nvSpPr>
        <p:spPr>
          <a:xfrm>
            <a:off x="2448148" y="3817068"/>
            <a:ext cx="2160588" cy="251864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679950" y="936625"/>
            <a:ext cx="4537075" cy="358775"/>
          </a:xfrm>
          <a:prstGeom prst="rect">
            <a:avLst/>
          </a:prstGeom>
        </p:spPr>
        <p:txBody>
          <a:bodyPr tIns="0" bIns="0" anchor="ctr" anchorCtr="0">
            <a:norm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Projekttitel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1" y="1295400"/>
            <a:ext cx="4537074" cy="3384550"/>
          </a:xfrm>
          <a:prstGeom prst="rect">
            <a:avLst/>
          </a:prstGeom>
        </p:spPr>
        <p:txBody>
          <a:bodyPr tIns="108000"/>
          <a:lstStyle>
            <a:lvl1pPr marL="280988" marR="0" indent="-280988" algn="l" defTabSz="7493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lang="de-DE" sz="1200" b="1" u="sng" baseline="0" dirty="0" smtClean="0">
                <a:solidFill>
                  <a:srgbClr val="333399"/>
                </a:solidFill>
                <a:latin typeface="+mn-lt"/>
                <a:ea typeface="+mn-ea"/>
                <a:cs typeface="+mn-cs"/>
              </a:defRPr>
            </a:lvl1pPr>
            <a:lvl2pPr marL="180000" indent="-180000">
              <a:spcAft>
                <a:spcPts val="300"/>
              </a:spcAft>
              <a:buFont typeface="Wingdings" panose="05000000000000000000" pitchFamily="2" charset="2"/>
              <a:buChar char="§"/>
              <a:defRPr sz="1100" b="0" baseline="0"/>
            </a:lvl2pPr>
            <a:lvl3pPr marL="0" indent="0">
              <a:spcBef>
                <a:spcPts val="600"/>
              </a:spcBef>
              <a:buNone/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de-DE" dirty="0" smtClean="0"/>
              <a:t>Ausgeführte Leistungen:</a:t>
            </a:r>
          </a:p>
          <a:p>
            <a:pPr lvl="1"/>
            <a:r>
              <a:rPr lang="de-DE" dirty="0" smtClean="0"/>
              <a:t>Zweite Ebene</a:t>
            </a:r>
          </a:p>
          <a:p>
            <a:pPr lvl="1"/>
            <a:r>
              <a:rPr lang="de-DE" dirty="0" err="1" smtClean="0"/>
              <a:t>Bla</a:t>
            </a:r>
            <a:endParaRPr lang="de-DE" dirty="0" smtClean="0"/>
          </a:p>
          <a:p>
            <a:pPr lvl="1"/>
            <a:r>
              <a:rPr lang="de-DE" dirty="0" err="1" smtClean="0"/>
              <a:t>Bla</a:t>
            </a:r>
            <a:endParaRPr lang="de-DE" dirty="0" smtClean="0"/>
          </a:p>
          <a:p>
            <a:pPr marL="280988" lvl="0" indent="-280988" algn="l" defTabSz="749300" rt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de-DE" dirty="0" smtClean="0"/>
              <a:t>Besonderheiten / Technische Daten:</a:t>
            </a:r>
          </a:p>
          <a:p>
            <a:pPr lvl="1"/>
            <a:r>
              <a:rPr lang="de-DE" dirty="0" smtClean="0"/>
              <a:t>Zweite Ebene</a:t>
            </a:r>
          </a:p>
          <a:p>
            <a:pPr lvl="1"/>
            <a:r>
              <a:rPr lang="de-DE" dirty="0" err="1" smtClean="0"/>
              <a:t>Bla</a:t>
            </a:r>
            <a:endParaRPr lang="de-DE" dirty="0" smtClean="0"/>
          </a:p>
          <a:p>
            <a:pPr lvl="1"/>
            <a:r>
              <a:rPr lang="de-DE" dirty="0" err="1" smtClean="0"/>
              <a:t>Bla</a:t>
            </a:r>
            <a:endParaRPr lang="de-DE" dirty="0" smtClean="0"/>
          </a:p>
          <a:p>
            <a:pPr lvl="2"/>
            <a:r>
              <a:rPr lang="en-GB" sz="1100" dirty="0" err="1" smtClean="0"/>
              <a:t>Schadstoffe</a:t>
            </a:r>
            <a:r>
              <a:rPr lang="en-GB" sz="1100" dirty="0" smtClean="0"/>
              <a:t>:  PAH, TPH, benzene</a:t>
            </a: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4679950" y="5111750"/>
            <a:ext cx="2232025" cy="433388"/>
          </a:xfrm>
          <a:prstGeom prst="rect">
            <a:avLst/>
          </a:prstGeom>
        </p:spPr>
        <p:txBody>
          <a:bodyPr anchor="ctr"/>
          <a:lstStyle>
            <a:lvl1pPr marL="0" indent="0" algn="ctr">
              <a:spcBef>
                <a:spcPts val="0"/>
              </a:spcBef>
              <a:defRPr sz="1200" baseline="0"/>
            </a:lvl1pPr>
          </a:lstStyle>
          <a:p>
            <a:pPr lvl="0"/>
            <a:r>
              <a:rPr lang="de-DE" dirty="0" err="1" smtClean="0"/>
              <a:t>Mitgas</a:t>
            </a:r>
            <a:r>
              <a:rPr lang="de-DE" dirty="0" smtClean="0"/>
              <a:t>, Gröber</a:t>
            </a:r>
            <a:endParaRPr lang="de-DE" dirty="0"/>
          </a:p>
        </p:txBody>
      </p:sp>
      <p:sp>
        <p:nvSpPr>
          <p:cNvPr id="20" name="Textplatzhalt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7056438" y="5111750"/>
            <a:ext cx="2160587" cy="433388"/>
          </a:xfrm>
          <a:prstGeom prst="rect">
            <a:avLst/>
          </a:prstGeom>
        </p:spPr>
        <p:txBody>
          <a:bodyPr anchor="ctr"/>
          <a:lstStyle>
            <a:lvl1pPr algn="ctr">
              <a:defRPr sz="1200" baseline="0"/>
            </a:lvl1pPr>
          </a:lstStyle>
          <a:p>
            <a:pPr lvl="0"/>
            <a:r>
              <a:rPr lang="de-DE" dirty="0" smtClean="0"/>
              <a:t>June 2003 – </a:t>
            </a:r>
            <a:r>
              <a:rPr lang="de-DE" dirty="0" err="1" smtClean="0"/>
              <a:t>July</a:t>
            </a:r>
            <a:r>
              <a:rPr lang="de-DE" dirty="0" smtClean="0"/>
              <a:t> 2013</a:t>
            </a:r>
            <a:endParaRPr lang="de-DE" dirty="0"/>
          </a:p>
        </p:txBody>
      </p:sp>
      <p:sp>
        <p:nvSpPr>
          <p:cNvPr id="21" name="Textplatzhalter 18"/>
          <p:cNvSpPr>
            <a:spLocks noGrp="1"/>
          </p:cNvSpPr>
          <p:nvPr>
            <p:ph type="body" sz="quarter" idx="18" hasCustomPrompt="1"/>
          </p:nvPr>
        </p:nvSpPr>
        <p:spPr>
          <a:xfrm>
            <a:off x="4679950" y="5976938"/>
            <a:ext cx="2232025" cy="358775"/>
          </a:xfrm>
          <a:prstGeom prst="rect">
            <a:avLst/>
          </a:prstGeom>
        </p:spPr>
        <p:txBody>
          <a:bodyPr anchor="ctr"/>
          <a:lstStyle>
            <a:lvl1pPr algn="ctr">
              <a:defRPr sz="1200" baseline="0"/>
            </a:lvl1pPr>
          </a:lstStyle>
          <a:p>
            <a:pPr lvl="0"/>
            <a:r>
              <a:rPr lang="de-DE" i="0" dirty="0" smtClean="0">
                <a:latin typeface="+mj-lt"/>
              </a:rPr>
              <a:t>~ 1,700,000 €</a:t>
            </a:r>
            <a:endParaRPr lang="de-DE" dirty="0"/>
          </a:p>
        </p:txBody>
      </p:sp>
      <p:sp>
        <p:nvSpPr>
          <p:cNvPr id="22" name="Textplatzhalter 18"/>
          <p:cNvSpPr>
            <a:spLocks noGrp="1"/>
          </p:cNvSpPr>
          <p:nvPr>
            <p:ph type="body" sz="quarter" idx="19" hasCustomPrompt="1"/>
          </p:nvPr>
        </p:nvSpPr>
        <p:spPr>
          <a:xfrm>
            <a:off x="7056438" y="5976938"/>
            <a:ext cx="2160587" cy="358775"/>
          </a:xfrm>
          <a:prstGeom prst="rect">
            <a:avLst/>
          </a:prstGeom>
        </p:spPr>
        <p:txBody>
          <a:bodyPr anchor="ctr"/>
          <a:lstStyle>
            <a:lvl1pPr algn="ctr">
              <a:defRPr sz="1200" baseline="0"/>
            </a:lvl1pPr>
          </a:lstStyle>
          <a:p>
            <a:pPr lvl="0"/>
            <a:r>
              <a:rPr lang="de-DE" dirty="0" smtClean="0"/>
              <a:t>Halle, Germany</a:t>
            </a:r>
            <a:endParaRPr lang="de-DE" dirty="0"/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20"/>
          </p:nvPr>
        </p:nvSpPr>
        <p:spPr>
          <a:xfrm>
            <a:off x="142875" y="71735"/>
            <a:ext cx="6913564" cy="79208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defRPr sz="2800">
                <a:latin typeface="+mj-lt"/>
              </a:defRPr>
            </a:lvl1pPr>
            <a:lvl2pPr marL="0" indent="0">
              <a:spcBef>
                <a:spcPts val="0"/>
              </a:spcBef>
              <a:buNone/>
              <a:defRPr sz="2000"/>
            </a:lvl2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4243507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7"/>
          <p:cNvPicPr preferRelativeResize="0"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08453" y="220524"/>
            <a:ext cx="601640" cy="60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6300924" y="6300788"/>
            <a:ext cx="286328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b="1" dirty="0" smtClean="0">
                <a:solidFill>
                  <a:srgbClr val="333399"/>
                </a:solidFill>
              </a:rPr>
              <a:t>© BAUER Resources GmbH, D-86529 </a:t>
            </a:r>
            <a:r>
              <a:rPr lang="en-US" sz="800" b="1" dirty="0" err="1" smtClean="0">
                <a:solidFill>
                  <a:srgbClr val="333399"/>
                </a:solidFill>
              </a:rPr>
              <a:t>Schrobenhausen</a:t>
            </a:r>
            <a:endParaRPr lang="de-DE" sz="800" b="1" dirty="0">
              <a:solidFill>
                <a:srgbClr val="333399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4679950" y="1295399"/>
            <a:ext cx="4537297" cy="33791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10800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spcAft>
                <a:spcPct val="30000"/>
              </a:spcAft>
            </a:pPr>
            <a:endParaRPr lang="en-US" sz="1100" dirty="0"/>
          </a:p>
        </p:txBody>
      </p:sp>
      <p:sp>
        <p:nvSpPr>
          <p:cNvPr id="12" name="Rectangle 13"/>
          <p:cNvSpPr/>
          <p:nvPr userDrawn="1"/>
        </p:nvSpPr>
        <p:spPr bwMode="auto">
          <a:xfrm>
            <a:off x="7056438" y="4752255"/>
            <a:ext cx="2160810" cy="360000"/>
          </a:xfrm>
          <a:prstGeom prst="rect">
            <a:avLst/>
          </a:prstGeom>
          <a:solidFill>
            <a:srgbClr val="3333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Ausführung</a:t>
            </a:r>
            <a:endParaRPr kumimoji="0" lang="en-US" sz="19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3" name="Rectangle 14"/>
          <p:cNvSpPr/>
          <p:nvPr userDrawn="1"/>
        </p:nvSpPr>
        <p:spPr bwMode="auto">
          <a:xfrm>
            <a:off x="4679949" y="4752254"/>
            <a:ext cx="2232025" cy="359495"/>
          </a:xfrm>
          <a:prstGeom prst="rect">
            <a:avLst/>
          </a:prstGeom>
          <a:solidFill>
            <a:srgbClr val="3333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Kunde</a:t>
            </a:r>
            <a:endParaRPr kumimoji="0" lang="en-US" sz="19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4" name="Rectangle 15"/>
          <p:cNvSpPr/>
          <p:nvPr userDrawn="1"/>
        </p:nvSpPr>
        <p:spPr bwMode="auto">
          <a:xfrm>
            <a:off x="7056436" y="5616391"/>
            <a:ext cx="2160812" cy="360000"/>
          </a:xfrm>
          <a:prstGeom prst="rect">
            <a:avLst/>
          </a:prstGeom>
          <a:solidFill>
            <a:srgbClr val="3333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Ort</a:t>
            </a:r>
          </a:p>
        </p:txBody>
      </p:sp>
      <p:sp>
        <p:nvSpPr>
          <p:cNvPr id="15" name="Rectangle 16"/>
          <p:cNvSpPr/>
          <p:nvPr userDrawn="1"/>
        </p:nvSpPr>
        <p:spPr bwMode="auto">
          <a:xfrm>
            <a:off x="4680744" y="5616574"/>
            <a:ext cx="2231230" cy="360363"/>
          </a:xfrm>
          <a:prstGeom prst="rect">
            <a:avLst/>
          </a:prstGeom>
          <a:solidFill>
            <a:srgbClr val="3333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900" b="1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rPr>
              <a:t>Auftragswert</a:t>
            </a:r>
            <a:endParaRPr kumimoji="0" lang="en-US" sz="19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6" name="Rectangle 18"/>
          <p:cNvSpPr/>
          <p:nvPr userDrawn="1"/>
        </p:nvSpPr>
        <p:spPr bwMode="auto">
          <a:xfrm>
            <a:off x="4680744" y="5111750"/>
            <a:ext cx="2232000" cy="4333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7" name="Rectangle 19"/>
          <p:cNvSpPr/>
          <p:nvPr userDrawn="1"/>
        </p:nvSpPr>
        <p:spPr bwMode="auto">
          <a:xfrm>
            <a:off x="7056436" y="5112295"/>
            <a:ext cx="2160000" cy="4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8" name="Rectangle 20"/>
          <p:cNvSpPr/>
          <p:nvPr userDrawn="1"/>
        </p:nvSpPr>
        <p:spPr bwMode="auto">
          <a:xfrm>
            <a:off x="4679950" y="5976237"/>
            <a:ext cx="2232024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19" name="Rectangle 21"/>
          <p:cNvSpPr/>
          <p:nvPr userDrawn="1"/>
        </p:nvSpPr>
        <p:spPr bwMode="auto">
          <a:xfrm>
            <a:off x="7056436" y="5976431"/>
            <a:ext cx="2160812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effectLst/>
              <a:latin typeface="Arial" charset="0"/>
            </a:endParaRPr>
          </a:p>
        </p:txBody>
      </p:sp>
      <p:sp>
        <p:nvSpPr>
          <p:cNvPr id="23" name="Rectangle 12"/>
          <p:cNvSpPr/>
          <p:nvPr userDrawn="1"/>
        </p:nvSpPr>
        <p:spPr bwMode="auto">
          <a:xfrm>
            <a:off x="4680744" y="935831"/>
            <a:ext cx="4536281" cy="359569"/>
          </a:xfrm>
          <a:prstGeom prst="rect">
            <a:avLst/>
          </a:prstGeom>
          <a:solidFill>
            <a:srgbClr val="3333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636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95929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749300" rtl="0" eaLnBrk="0" fontAlgn="base" hangingPunct="0">
        <a:spcBef>
          <a:spcPct val="0"/>
        </a:spcBef>
        <a:spcAft>
          <a:spcPct val="0"/>
        </a:spcAft>
        <a:defRPr sz="2000" b="1">
          <a:solidFill>
            <a:srgbClr val="333399"/>
          </a:solidFill>
          <a:latin typeface="+mj-lt"/>
          <a:ea typeface="+mj-ea"/>
          <a:cs typeface="+mj-cs"/>
        </a:defRPr>
      </a:lvl1pPr>
      <a:lvl2pPr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2pPr>
      <a:lvl3pPr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3pPr>
      <a:lvl4pPr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4pPr>
      <a:lvl5pPr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5pPr>
      <a:lvl6pPr marL="457200"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6pPr>
      <a:lvl7pPr marL="914400"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7pPr>
      <a:lvl8pPr marL="1371600"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8pPr>
      <a:lvl9pPr marL="1828800" algn="l" defTabSz="749300" rtl="0" eaLnBrk="0" fontAlgn="base" hangingPunct="0">
        <a:spcBef>
          <a:spcPct val="0"/>
        </a:spcBef>
        <a:spcAft>
          <a:spcPct val="0"/>
        </a:spcAft>
        <a:defRPr sz="2600" b="1">
          <a:solidFill>
            <a:srgbClr val="333399"/>
          </a:solidFill>
          <a:latin typeface="Arial" charset="0"/>
        </a:defRPr>
      </a:lvl9pPr>
    </p:titleStyle>
    <p:bodyStyle>
      <a:lvl1pPr marL="280988" indent="-280988" algn="l" defTabSz="749300" rtl="0" eaLnBrk="0" fontAlgn="base" hangingPunct="0">
        <a:spcBef>
          <a:spcPct val="20000"/>
        </a:spcBef>
        <a:spcAft>
          <a:spcPct val="0"/>
        </a:spcAft>
        <a:defRPr sz="1900" b="1">
          <a:solidFill>
            <a:srgbClr val="333399"/>
          </a:solidFill>
          <a:latin typeface="+mn-lt"/>
          <a:ea typeface="+mn-ea"/>
          <a:cs typeface="+mn-cs"/>
        </a:defRPr>
      </a:lvl1pPr>
      <a:lvl2pPr marL="609600" indent="-234950" algn="l" defTabSz="749300" rtl="0" eaLnBrk="0" fontAlgn="base" hangingPunct="0">
        <a:spcBef>
          <a:spcPct val="20000"/>
        </a:spcBef>
        <a:spcAft>
          <a:spcPct val="0"/>
        </a:spcAft>
        <a:buChar char="–"/>
        <a:defRPr sz="1500" b="1">
          <a:solidFill>
            <a:srgbClr val="333399"/>
          </a:solidFill>
          <a:latin typeface="+mn-lt"/>
        </a:defRPr>
      </a:lvl2pPr>
      <a:lvl3pPr marL="938213" indent="-188913" algn="l" defTabSz="749300" rtl="0" eaLnBrk="0" fontAlgn="base" hangingPunct="0">
        <a:spcBef>
          <a:spcPct val="20000"/>
        </a:spcBef>
        <a:spcAft>
          <a:spcPct val="0"/>
        </a:spcAft>
        <a:buChar char="•"/>
        <a:defRPr sz="1500" b="1">
          <a:solidFill>
            <a:srgbClr val="333399"/>
          </a:solidFill>
          <a:latin typeface="+mn-lt"/>
        </a:defRPr>
      </a:lvl3pPr>
      <a:lvl4pPr marL="1312863" indent="-187325" algn="l" defTabSz="749300" rtl="0" eaLnBrk="0" fontAlgn="base" hangingPunct="0">
        <a:spcBef>
          <a:spcPct val="20000"/>
        </a:spcBef>
        <a:spcAft>
          <a:spcPct val="0"/>
        </a:spcAft>
        <a:buChar char="–"/>
        <a:defRPr sz="1500" b="1">
          <a:solidFill>
            <a:srgbClr val="333399"/>
          </a:solidFill>
          <a:latin typeface="+mn-lt"/>
        </a:defRPr>
      </a:lvl4pPr>
      <a:lvl5pPr marL="16875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333399"/>
          </a:solidFill>
          <a:latin typeface="+mn-lt"/>
        </a:defRPr>
      </a:lvl5pPr>
      <a:lvl6pPr marL="21447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333399"/>
          </a:solidFill>
          <a:latin typeface="+mn-lt"/>
        </a:defRPr>
      </a:lvl6pPr>
      <a:lvl7pPr marL="26019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333399"/>
          </a:solidFill>
          <a:latin typeface="+mn-lt"/>
        </a:defRPr>
      </a:lvl7pPr>
      <a:lvl8pPr marL="30591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333399"/>
          </a:solidFill>
          <a:latin typeface="+mn-lt"/>
        </a:defRPr>
      </a:lvl8pPr>
      <a:lvl9pPr marL="3516313" indent="-187325" algn="l" defTabSz="749300" rtl="0" eaLnBrk="0" fontAlgn="base" hangingPunct="0">
        <a:spcBef>
          <a:spcPct val="20000"/>
        </a:spcBef>
        <a:spcAft>
          <a:spcPct val="0"/>
        </a:spcAft>
        <a:buChar char="»"/>
        <a:defRPr sz="1500" b="1">
          <a:solidFill>
            <a:srgbClr val="333399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66" b="9166"/>
          <a:stretch>
            <a:fillRect/>
          </a:stretch>
        </p:blipFill>
        <p:spPr/>
      </p:pic>
      <p:pic>
        <p:nvPicPr>
          <p:cNvPr id="2" name="Bildplatzhalter 1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0" r="17840"/>
          <a:stretch>
            <a:fillRect/>
          </a:stretch>
        </p:blipFill>
        <p:spPr>
          <a:xfrm>
            <a:off x="2448148" y="3816151"/>
            <a:ext cx="2160588" cy="2518645"/>
          </a:xfrm>
        </p:spPr>
      </p:pic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de-DE" sz="1400" dirty="0"/>
              <a:t>Sanierung Ölschaden ehem. Sägewerk Salz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Ausgeführte Leistungen:</a:t>
            </a:r>
          </a:p>
          <a:p>
            <a:pPr lvl="1"/>
            <a:r>
              <a:rPr lang="de-DE" dirty="0" smtClean="0"/>
              <a:t>Aushubsanierung  bis 5 m u. GOK </a:t>
            </a:r>
          </a:p>
          <a:p>
            <a:pPr lvl="1"/>
            <a:r>
              <a:rPr lang="de-DE" dirty="0" smtClean="0"/>
              <a:t>Rückverfüllung der </a:t>
            </a:r>
            <a:r>
              <a:rPr lang="de-DE" b="0" u="none" dirty="0" smtClean="0"/>
              <a:t>Baugrube und angrenzende </a:t>
            </a:r>
            <a:r>
              <a:rPr lang="de-DE" b="0" u="none" dirty="0" err="1" smtClean="0"/>
              <a:t>Verfüllbereiche</a:t>
            </a:r>
            <a:endParaRPr lang="de-DE" b="0" u="none" dirty="0" smtClean="0"/>
          </a:p>
          <a:p>
            <a:pPr lvl="1"/>
            <a:r>
              <a:rPr lang="de-DE" b="0" u="none" dirty="0" smtClean="0"/>
              <a:t>Entsorgung </a:t>
            </a:r>
            <a:r>
              <a:rPr lang="de-DE" b="0" u="none" dirty="0"/>
              <a:t>des </a:t>
            </a:r>
            <a:r>
              <a:rPr lang="de-DE" b="0" u="none" dirty="0" smtClean="0"/>
              <a:t>kontaminierten Boden</a:t>
            </a:r>
            <a:r>
              <a:rPr lang="de-DE" b="0" u="none" dirty="0"/>
              <a:t>, </a:t>
            </a:r>
            <a:r>
              <a:rPr lang="de-DE" b="0" u="none" dirty="0" smtClean="0"/>
              <a:t>Bauschutt</a:t>
            </a:r>
          </a:p>
          <a:p>
            <a:pPr lvl="1"/>
            <a:r>
              <a:rPr lang="de-DE" dirty="0" smtClean="0"/>
              <a:t>Offene Wasserhaltung</a:t>
            </a:r>
            <a:endParaRPr lang="de-DE" b="0" u="none" dirty="0" smtClean="0"/>
          </a:p>
          <a:p>
            <a:pPr lvl="1"/>
            <a:r>
              <a:rPr lang="de-DE" b="0" u="none" dirty="0" smtClean="0"/>
              <a:t>Reinigung </a:t>
            </a:r>
            <a:r>
              <a:rPr lang="de-DE" b="0" u="none" dirty="0"/>
              <a:t>des anfallenden Schichten und Grundwasser mit einer </a:t>
            </a:r>
            <a:r>
              <a:rPr lang="de-DE" b="0" u="none" dirty="0" err="1"/>
              <a:t>BauWa</a:t>
            </a:r>
            <a:r>
              <a:rPr lang="de-DE" b="0" u="none" dirty="0"/>
              <a:t> </a:t>
            </a:r>
            <a:r>
              <a:rPr lang="de-DE" b="0" u="none" dirty="0" smtClean="0"/>
              <a:t>10</a:t>
            </a:r>
            <a:r>
              <a:rPr lang="de-DE" dirty="0"/>
              <a:t> </a:t>
            </a:r>
            <a:r>
              <a:rPr lang="de-DE" dirty="0" smtClean="0"/>
              <a:t>(bis 10l/s)</a:t>
            </a:r>
          </a:p>
          <a:p>
            <a:pPr marL="0" lvl="1" indent="0">
              <a:buNone/>
            </a:pPr>
            <a:endParaRPr lang="de-DE" b="0" u="none" dirty="0" smtClean="0"/>
          </a:p>
          <a:p>
            <a:pPr marL="280988" lvl="1" indent="-280988">
              <a:spcAft>
                <a:spcPct val="0"/>
              </a:spcAft>
              <a:buNone/>
            </a:pPr>
            <a:r>
              <a:rPr lang="de-DE" sz="1200" b="1" u="sng" dirty="0">
                <a:ea typeface="+mn-ea"/>
                <a:cs typeface="+mn-cs"/>
              </a:rPr>
              <a:t>Besonderheiten / Technische Daten:</a:t>
            </a:r>
          </a:p>
          <a:p>
            <a:pPr lvl="1"/>
            <a:r>
              <a:rPr lang="de-DE" dirty="0" smtClean="0"/>
              <a:t>Erhöhter persönlicher Arbeitsschutz </a:t>
            </a:r>
          </a:p>
          <a:p>
            <a:pPr lvl="1"/>
            <a:r>
              <a:rPr lang="de-DE" dirty="0" smtClean="0"/>
              <a:t>Schwarz Weiß Anlage</a:t>
            </a:r>
          </a:p>
          <a:p>
            <a:pPr lvl="1"/>
            <a:r>
              <a:rPr lang="de-DE" dirty="0" smtClean="0"/>
              <a:t>Betreiben eines Waschplatzes</a:t>
            </a:r>
            <a:endParaRPr lang="de-DE" dirty="0"/>
          </a:p>
          <a:p>
            <a:pPr marL="0" lvl="1" indent="0">
              <a:buNone/>
            </a:pPr>
            <a:endParaRPr lang="de-DE" dirty="0"/>
          </a:p>
          <a:p>
            <a:pPr marL="280988" lvl="2" indent="-280988">
              <a:spcBef>
                <a:spcPct val="20000"/>
              </a:spcBef>
            </a:pPr>
            <a:r>
              <a:rPr lang="en-GB" dirty="0" err="1" smtClean="0"/>
              <a:t>Schadstoffe</a:t>
            </a:r>
            <a:r>
              <a:rPr lang="en-GB" dirty="0" smtClean="0"/>
              <a:t>:  MKW, PAK, SM</a:t>
            </a:r>
            <a:endParaRPr lang="en-GB" dirty="0"/>
          </a:p>
          <a:p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de-DE" dirty="0" smtClean="0"/>
              <a:t>Mai bis Sept. 2016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de-DE" dirty="0" smtClean="0"/>
              <a:t>&gt; 100.000 T€</a:t>
            </a:r>
            <a:endParaRPr lang="de-DE" dirty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</a:pPr>
            <a:r>
              <a:rPr lang="de-DE" dirty="0" smtClean="0"/>
              <a:t>Salz</a:t>
            </a:r>
            <a:endParaRPr lang="de-DE" dirty="0"/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e-DE" dirty="0"/>
              <a:t>Flächenrecycling</a:t>
            </a:r>
            <a:r>
              <a:rPr lang="en-US" dirty="0"/>
              <a:t/>
            </a:r>
            <a:br>
              <a:rPr lang="en-US" dirty="0"/>
            </a:br>
            <a:r>
              <a:rPr lang="en-US" sz="2000" dirty="0" err="1" smtClean="0"/>
              <a:t>Bodensanierung</a:t>
            </a:r>
            <a:r>
              <a:rPr lang="en-US" sz="2000" dirty="0" smtClean="0"/>
              <a:t> </a:t>
            </a:r>
            <a:r>
              <a:rPr lang="en-US" sz="2000" dirty="0" err="1" smtClean="0"/>
              <a:t>durch</a:t>
            </a:r>
            <a:r>
              <a:rPr lang="en-US" sz="2000" dirty="0" smtClean="0"/>
              <a:t> </a:t>
            </a:r>
            <a:r>
              <a:rPr lang="en-US" sz="2000" dirty="0" err="1" smtClean="0"/>
              <a:t>Aushub</a:t>
            </a:r>
            <a:endParaRPr lang="de-DE" dirty="0"/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de-DE" dirty="0"/>
              <a:t>Gemeinde Salz</a:t>
            </a:r>
          </a:p>
        </p:txBody>
      </p:sp>
      <p:pic>
        <p:nvPicPr>
          <p:cNvPr id="8" name="Bildplatzhalter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0" r="1784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5074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TER_DT">
  <a:themeElements>
    <a:clrScheme name="05_2009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05_2009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636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1" i="0" u="none" strike="noStrike" cap="none" normalizeH="0" baseline="0" smtClean="0">
            <a:ln>
              <a:noFill/>
            </a:ln>
            <a:solidFill>
              <a:srgbClr val="333399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636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900" b="1" i="0" u="none" strike="noStrike" cap="none" normalizeH="0" baseline="0" smtClean="0">
            <a:ln>
              <a:noFill/>
            </a:ln>
            <a:solidFill>
              <a:srgbClr val="333399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5_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_200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5_2009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_2009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_2009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_2009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5_2009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78</Words>
  <Application>Microsoft Office PowerPoint</Application>
  <PresentationFormat>Benutzerdefiniert</PresentationFormat>
  <Paragraphs>19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MASTER_DT</vt:lpstr>
      <vt:lpstr>PowerPoint-Präsentation</vt:lpstr>
    </vt:vector>
  </TitlesOfParts>
  <Company>BAUER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SCHACHTBAU NORDHAUSEN GmbH</dc:title>
  <dc:creator>sio</dc:creator>
  <cp:lastModifiedBy>Kwast Valerie</cp:lastModifiedBy>
  <cp:revision>783</cp:revision>
  <cp:lastPrinted>2013-03-21T16:52:41Z</cp:lastPrinted>
  <dcterms:created xsi:type="dcterms:W3CDTF">2009-10-08T07:40:28Z</dcterms:created>
  <dcterms:modified xsi:type="dcterms:W3CDTF">2017-06-19T07:16:37Z</dcterms:modified>
</cp:coreProperties>
</file>